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82" r:id="rId16"/>
    <p:sldId id="283" r:id="rId17"/>
    <p:sldId id="284" r:id="rId18"/>
    <p:sldId id="268" r:id="rId19"/>
    <p:sldId id="269" r:id="rId20"/>
    <p:sldId id="270" r:id="rId21"/>
    <p:sldId id="274" r:id="rId22"/>
    <p:sldId id="275" r:id="rId23"/>
    <p:sldId id="272" r:id="rId24"/>
    <p:sldId id="276" r:id="rId25"/>
    <p:sldId id="273" r:id="rId26"/>
    <p:sldId id="27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40385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1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83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5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4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9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9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9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627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52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560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0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681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12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459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681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89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6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팬이라면 전부 다음카페로 모일만큼 대표적인 허브홈이였으나, 네이버의 독주로 인해 다음이 망하면서 자연스레 팬들이 허브홈을 잃게 됨.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그 이후로 생긴게, DC갤러리와 인스티즈 but 익명성과 높은접근성으로 팬만이 아닌 안티들도 함께 이용하게 되어버림.</a:t>
            </a:r>
          </a:p>
        </p:txBody>
      </p:sp>
    </p:spTree>
    <p:extLst>
      <p:ext uri="{BB962C8B-B14F-4D97-AF65-F5344CB8AC3E}">
        <p14:creationId xmlns:p14="http://schemas.microsoft.com/office/powerpoint/2010/main" val="258671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팬이라면 전부 다음카페로 모일만큼 대표적인 허브홈이였으나, 네이버의 독주로 인해 다음이 망하면서 자연스레 팬들이 허브홈을 잃게 됨.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그 이후로 생긴게, DC갤러리와 인스티즈 but 익명성과 높은접근성으로 팬만이 아닌 안티들도 함께 이용하게 되어버림.</a:t>
            </a:r>
          </a:p>
        </p:txBody>
      </p:sp>
    </p:spTree>
    <p:extLst>
      <p:ext uri="{BB962C8B-B14F-4D97-AF65-F5344CB8AC3E}">
        <p14:creationId xmlns:p14="http://schemas.microsoft.com/office/powerpoint/2010/main" val="258671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또한 당하고 되돌려주는 어린 심리때문에 현재 악플 문화가 심화되고 있음.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10대의 팬질의 추억은 관심분야가 같은 사람들끼리 뭉치고 즐거워하는 팬질이여야하는데 변질되는게 안타까움. </a:t>
            </a:r>
          </a:p>
        </p:txBody>
      </p:sp>
    </p:spTree>
    <p:extLst>
      <p:ext uri="{BB962C8B-B14F-4D97-AF65-F5344CB8AC3E}">
        <p14:creationId xmlns:p14="http://schemas.microsoft.com/office/powerpoint/2010/main" val="221702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팬이라면 전부 다음카페로 모일만큼 대표적인 허브홈이였으나, 네이버의 독주로 인해 다음이 망하면서 자연스레 팬들이 허브홈을 잃게 됨.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그 이후로 생긴게, DC갤러리와 인스티즈 but 익명성과 높은접근성으로 팬만이 아닌 안티들도 함께 이용하게 되어버림.</a:t>
            </a:r>
          </a:p>
        </p:txBody>
      </p:sp>
    </p:spTree>
    <p:extLst>
      <p:ext uri="{BB962C8B-B14F-4D97-AF65-F5344CB8AC3E}">
        <p14:creationId xmlns:p14="http://schemas.microsoft.com/office/powerpoint/2010/main" val="230630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팬이라면 전부 다음카페로 모일만큼 대표적인 허브홈이였으나, 네이버의 독주로 인해 다음이 망하면서 자연스레 팬들이 허브홈을 잃게 됨.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그 이후로 생긴게, DC갤러리와 인스티즈 but 익명성과 높은접근성으로 팬만이 아닌 안티들도 함께 이용하게 되어버림.</a:t>
            </a:r>
          </a:p>
        </p:txBody>
      </p:sp>
    </p:spTree>
    <p:extLst>
      <p:ext uri="{BB962C8B-B14F-4D97-AF65-F5344CB8AC3E}">
        <p14:creationId xmlns:p14="http://schemas.microsoft.com/office/powerpoint/2010/main" val="242365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팬이라면 전부 다음카페로 모일만큼 대표적인 허브홈이였으나, 네이버의 독주로 인해 다음이 망하면서 자연스레 팬들이 허브홈을 잃게 됨.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 b="1">
                <a:solidFill>
                  <a:srgbClr val="FF0000"/>
                </a:solidFill>
              </a:rPr>
              <a:t>그 이후로 생긴게, DC갤러리와 인스티즈 but 익명성과 높은접근성으로 팬만이 아닌 안티들도 함께 이용하게 되어버림.</a:t>
            </a:r>
          </a:p>
        </p:txBody>
      </p:sp>
    </p:spTree>
    <p:extLst>
      <p:ext uri="{BB962C8B-B14F-4D97-AF65-F5344CB8AC3E}">
        <p14:creationId xmlns:p14="http://schemas.microsoft.com/office/powerpoint/2010/main" val="1583510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40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</a:pPr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597101" y="695500"/>
            <a:ext cx="7095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 sz="7200" b="1">
                <a:solidFill>
                  <a:srgbClr val="F6B26B"/>
                </a:solidFill>
                <a:latin typeface="Trebuchet MS"/>
                <a:ea typeface="Trebuchet MS"/>
                <a:cs typeface="Trebuchet MS"/>
                <a:sym typeface="Trebuchet MS"/>
              </a:rPr>
              <a:t>holic place</a:t>
            </a:r>
          </a:p>
        </p:txBody>
      </p:sp>
      <p:grpSp>
        <p:nvGrpSpPr>
          <p:cNvPr id="55" name="Shape 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6" name="Shape 56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60" name="Shape 60"/>
          <p:cNvCxnSpPr/>
          <p:nvPr/>
        </p:nvCxnSpPr>
        <p:spPr>
          <a:xfrm>
            <a:off x="3688400" y="2574350"/>
            <a:ext cx="5003700" cy="690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" name="Shape 61"/>
          <p:cNvSpPr txBox="1"/>
          <p:nvPr/>
        </p:nvSpPr>
        <p:spPr>
          <a:xfrm>
            <a:off x="5692100" y="2665475"/>
            <a:ext cx="30000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박구연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 sz="1100">
                <a:solidFill>
                  <a:schemeClr val="dk1"/>
                </a:solidFill>
                <a:latin typeface="Batang"/>
                <a:ea typeface="Batang"/>
                <a:cs typeface="Batang"/>
                <a:sym typeface="Batang"/>
              </a:rPr>
              <a:t>양연수 최준호 정다운 김현정 김상현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Shape 19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9" name="Shape 199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상업적 아이디어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949700" y="1895550"/>
            <a:ext cx="3132600" cy="13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3600" b="1">
                <a:solidFill>
                  <a:schemeClr val="accent3"/>
                </a:solidFill>
              </a:rPr>
              <a:t>1.  배경 음악</a:t>
            </a:r>
          </a:p>
          <a:p>
            <a:pPr lvl="0">
              <a:spcBef>
                <a:spcPts val="0"/>
              </a:spcBef>
              <a:buNone/>
            </a:pPr>
            <a:r>
              <a:rPr lang="ko" sz="3600" b="1">
                <a:solidFill>
                  <a:schemeClr val="accent3"/>
                </a:solidFill>
              </a:rPr>
              <a:t>2.  랜덤 카드</a:t>
            </a:r>
            <a:r>
              <a:rPr lang="ko" sz="3600">
                <a:solidFill>
                  <a:schemeClr val="accent3"/>
                </a:solidFill>
              </a:rPr>
              <a:t>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1" name="Shape 211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타깃설정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717" y="910100"/>
            <a:ext cx="2308907" cy="3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1029475" y="3770825"/>
            <a:ext cx="4856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800" b="1">
                <a:solidFill>
                  <a:srgbClr val="FF0000"/>
                </a:solidFill>
              </a:rPr>
              <a:t>가상 타깃 :  수익을 보장 해주는  sm 가수들</a:t>
            </a:r>
            <a:r>
              <a:rPr lang="ko" b="1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215" name="Shape 215"/>
          <p:cNvGrpSpPr/>
          <p:nvPr/>
        </p:nvGrpSpPr>
        <p:grpSpPr>
          <a:xfrm>
            <a:off x="452074" y="1191575"/>
            <a:ext cx="5720454" cy="2296075"/>
            <a:chOff x="452075" y="869225"/>
            <a:chExt cx="5720454" cy="2296075"/>
          </a:xfrm>
        </p:grpSpPr>
        <p:pic>
          <p:nvPicPr>
            <p:cNvPr id="216" name="Shape 2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075" y="869225"/>
              <a:ext cx="1852849" cy="229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Shape 2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04924" y="910099"/>
              <a:ext cx="1787940" cy="225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Shape 2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92875" y="910099"/>
              <a:ext cx="2079654" cy="225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Shape 219"/>
            <p:cNvSpPr/>
            <p:nvPr/>
          </p:nvSpPr>
          <p:spPr>
            <a:xfrm>
              <a:off x="2304925" y="1278650"/>
              <a:ext cx="1788000" cy="262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304925" y="1698725"/>
              <a:ext cx="1787999" cy="223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26" name="Shape 226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0" name="Shape 230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요구 조사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t="27650" b="10395"/>
          <a:stretch/>
        </p:blipFill>
        <p:spPr>
          <a:xfrm>
            <a:off x="2523178" y="2211876"/>
            <a:ext cx="2366848" cy="252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t="6340"/>
          <a:stretch/>
        </p:blipFill>
        <p:spPr>
          <a:xfrm>
            <a:off x="620360" y="1200111"/>
            <a:ext cx="1968686" cy="317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 t="43139" b="14034"/>
          <a:stretch/>
        </p:blipFill>
        <p:spPr>
          <a:xfrm>
            <a:off x="2589059" y="610026"/>
            <a:ext cx="2108735" cy="155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6">
            <a:alphaModFix/>
          </a:blip>
          <a:srcRect t="6657" b="38005"/>
          <a:stretch/>
        </p:blipFill>
        <p:spPr>
          <a:xfrm>
            <a:off x="4890026" y="610036"/>
            <a:ext cx="2366848" cy="225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6">
            <a:alphaModFix/>
          </a:blip>
          <a:srcRect t="73087"/>
          <a:stretch/>
        </p:blipFill>
        <p:spPr>
          <a:xfrm>
            <a:off x="4890026" y="2862066"/>
            <a:ext cx="2366848" cy="10952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7321648" y="1864850"/>
            <a:ext cx="1468500" cy="171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ko" b="1">
                <a:solidFill>
                  <a:srgbClr val="FF0000"/>
                </a:solidFill>
              </a:rPr>
              <a:t>자료성</a:t>
            </a:r>
          </a:p>
          <a:p>
            <a:pPr marL="457200" lvl="0" indent="-2286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ko" b="1">
                <a:solidFill>
                  <a:srgbClr val="FF0000"/>
                </a:solidFill>
              </a:rPr>
              <a:t>검색기능</a:t>
            </a:r>
          </a:p>
          <a:p>
            <a:pPr marL="457200" lvl="0" indent="-2286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ko" b="1">
                <a:solidFill>
                  <a:srgbClr val="FF0000"/>
                </a:solidFill>
              </a:rPr>
              <a:t>영상</a:t>
            </a:r>
          </a:p>
          <a:p>
            <a:pPr marL="457200" lvl="0" indent="-2286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ko" b="1">
                <a:solidFill>
                  <a:srgbClr val="FF0000"/>
                </a:solidFill>
              </a:rPr>
              <a:t>메리트</a:t>
            </a:r>
          </a:p>
          <a:p>
            <a:pPr marL="457200" lvl="0" indent="-2286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ko" b="1">
                <a:solidFill>
                  <a:srgbClr val="FF0000"/>
                </a:solidFill>
              </a:rPr>
              <a:t>개방성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요구 조사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6676900" y="2362850"/>
            <a:ext cx="1767000" cy="71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해외 팬들을 위한 </a:t>
            </a:r>
          </a:p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번역 영상 공간 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t="9562" b="7929"/>
          <a:stretch/>
        </p:blipFill>
        <p:spPr>
          <a:xfrm>
            <a:off x="1185100" y="941174"/>
            <a:ext cx="2531000" cy="371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t="57355" b="7237"/>
          <a:stretch/>
        </p:blipFill>
        <p:spPr>
          <a:xfrm>
            <a:off x="3807225" y="1864850"/>
            <a:ext cx="2719642" cy="17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650062"/>
              </p:ext>
            </p:extLst>
          </p:nvPr>
        </p:nvGraphicFramePr>
        <p:xfrm>
          <a:off x="368793" y="897564"/>
          <a:ext cx="8375082" cy="3780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016"/>
                <a:gridCol w="1675016"/>
                <a:gridCol w="837509"/>
                <a:gridCol w="837509"/>
                <a:gridCol w="1675016"/>
                <a:gridCol w="1675016"/>
              </a:tblGrid>
              <a:tr h="148516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문제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900" b="1" dirty="0" smtClean="0"/>
                    </a:p>
                    <a:p>
                      <a:pPr marL="171450" indent="-171450" latinLnBrk="1">
                        <a:buFont typeface="Arial" pitchFamily="34" charset="0"/>
                        <a:buChar char="•"/>
                      </a:pPr>
                      <a:r>
                        <a:rPr lang="en-US" altLang="ko-KR" sz="900" b="1" dirty="0" smtClean="0"/>
                        <a:t> </a:t>
                      </a:r>
                      <a:r>
                        <a:rPr lang="ko-KR" altLang="en-US" sz="900" b="1" dirty="0" smtClean="0"/>
                        <a:t>익명성과 개방성에</a:t>
                      </a:r>
                      <a:endParaRPr lang="en-US" altLang="ko-KR" sz="9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900" b="1" baseline="0" dirty="0" smtClean="0"/>
                        <a:t>    </a:t>
                      </a:r>
                      <a:r>
                        <a:rPr lang="ko-KR" altLang="en-US" sz="900" b="1" baseline="0" dirty="0" smtClean="0"/>
                        <a:t>의하여 팬클럽 게 </a:t>
                      </a:r>
                      <a:endParaRPr lang="en-US" altLang="ko-KR" sz="900" b="1" baseline="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900" b="1" baseline="0" dirty="0" smtClean="0"/>
                        <a:t>    </a:t>
                      </a:r>
                      <a:r>
                        <a:rPr lang="ko-KR" altLang="en-US" sz="900" b="1" baseline="0" dirty="0" smtClean="0"/>
                        <a:t>시판에 욕설과 비 </a:t>
                      </a:r>
                      <a:endParaRPr lang="en-US" altLang="ko-KR" sz="900" b="1" baseline="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900" b="1" baseline="0" dirty="0" smtClean="0"/>
                        <a:t>    </a:t>
                      </a:r>
                      <a:r>
                        <a:rPr lang="ko-KR" altLang="en-US" sz="900" b="1" baseline="0" dirty="0" smtClean="0"/>
                        <a:t>방이 늘어났다</a:t>
                      </a:r>
                      <a:r>
                        <a:rPr lang="en-US" altLang="ko-KR" sz="900" b="1" baseline="0" dirty="0" smtClean="0"/>
                        <a:t>.</a:t>
                      </a:r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en-US" altLang="ko-KR" sz="900" b="1" baseline="0" dirty="0" smtClean="0"/>
                    </a:p>
                    <a:p>
                      <a:pPr marL="171450" indent="-171450" latinLnBrk="1">
                        <a:buFont typeface="Arial" pitchFamily="34" charset="0"/>
                        <a:buChar char="•"/>
                      </a:pPr>
                      <a:r>
                        <a:rPr lang="ko-KR" altLang="en-US" sz="900" b="1" baseline="0" dirty="0" smtClean="0"/>
                        <a:t>팬들이 소통할</a:t>
                      </a:r>
                      <a:endParaRPr lang="en-US" altLang="ko-KR" sz="900" b="1" baseline="0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900" b="1" baseline="0" dirty="0" smtClean="0"/>
                        <a:t>    </a:t>
                      </a:r>
                      <a:r>
                        <a:rPr lang="ko-KR" altLang="en-US" sz="900" b="1" baseline="0" dirty="0" smtClean="0"/>
                        <a:t>사이트가 없다</a:t>
                      </a:r>
                      <a:r>
                        <a:rPr lang="en-US" altLang="ko-KR" sz="900" b="1" baseline="0" dirty="0" smtClean="0"/>
                        <a:t>.</a:t>
                      </a:r>
                      <a:endParaRPr lang="en-US" altLang="ko-KR" sz="900" b="1" dirty="0" smtClean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솔루션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작품성 높은 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100" b="1" dirty="0" smtClean="0"/>
                        <a:t>    </a:t>
                      </a:r>
                      <a:r>
                        <a:rPr lang="ko-KR" altLang="en-US" sz="1100" b="1" dirty="0" err="1" smtClean="0"/>
                        <a:t>컨텐츠를</a:t>
                      </a:r>
                      <a:r>
                        <a:rPr lang="ko-KR" altLang="en-US" sz="1100" b="1" dirty="0" smtClean="0"/>
                        <a:t> 제공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100" b="1" dirty="0" smtClean="0"/>
                        <a:t>   </a:t>
                      </a:r>
                      <a:r>
                        <a:rPr lang="ko-KR" altLang="en-US" sz="1100" b="1" dirty="0" smtClean="0"/>
                        <a:t>하고 익명성을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100" b="1" dirty="0" smtClean="0"/>
                        <a:t>   </a:t>
                      </a:r>
                      <a:r>
                        <a:rPr lang="ko-KR" altLang="en-US" sz="1100" b="1" dirty="0" smtClean="0"/>
                        <a:t>타파한 팬클럽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100" b="1" dirty="0" smtClean="0"/>
                        <a:t>   </a:t>
                      </a:r>
                      <a:r>
                        <a:rPr lang="ko-KR" altLang="en-US" sz="1100" b="1" dirty="0" smtClean="0"/>
                        <a:t>사이트를 만든다</a:t>
                      </a:r>
                      <a:r>
                        <a:rPr lang="en-US" altLang="ko-KR" sz="1100" b="1" dirty="0" smtClean="0"/>
                        <a:t>.</a:t>
                      </a:r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고유의 가치제안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현재 사이트가 없는 팬클럽 회원들에게 </a:t>
                      </a:r>
                      <a:r>
                        <a:rPr lang="ko-KR" altLang="en-US" sz="1100" b="1" dirty="0" err="1" smtClean="0"/>
                        <a:t>컨텐츠</a:t>
                      </a:r>
                      <a:r>
                        <a:rPr lang="ko-KR" altLang="en-US" sz="1100" b="1" dirty="0" smtClean="0"/>
                        <a:t> 제공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각종 가수들의 소식과 팬들과의 소통할 수 있는 공간 제공</a:t>
                      </a:r>
                      <a:endParaRPr lang="ko-KR" altLang="en-US" sz="1100" b="1" dirty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경쟁 우위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깔끔한 </a:t>
                      </a:r>
                      <a:r>
                        <a:rPr lang="ko-KR" altLang="en-US" sz="1100" b="1" dirty="0" err="1" smtClean="0"/>
                        <a:t>컨텐츠</a:t>
                      </a:r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회원제</a:t>
                      </a:r>
                      <a:r>
                        <a:rPr lang="ko-KR" altLang="en-US" sz="1100" b="1" baseline="0" dirty="0" smtClean="0"/>
                        <a:t> 운영</a:t>
                      </a:r>
                      <a:endParaRPr lang="en-US" altLang="ko-KR" sz="1100" b="1" baseline="0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baseline="0" dirty="0" smtClean="0"/>
                        <a:t>연령 제한 없는 </a:t>
                      </a:r>
                      <a:endParaRPr lang="en-US" altLang="ko-KR" sz="1100" b="1" baseline="0" dirty="0" smtClean="0"/>
                    </a:p>
                    <a:p>
                      <a:pPr latinLnBrk="1"/>
                      <a:r>
                        <a:rPr lang="ko-KR" altLang="en-US" sz="1100" b="1" baseline="0" dirty="0" smtClean="0"/>
                        <a:t>     </a:t>
                      </a:r>
                      <a:r>
                        <a:rPr lang="ko-KR" altLang="en-US" sz="1100" b="1" baseline="0" dirty="0" err="1" smtClean="0"/>
                        <a:t>컨텐츠</a:t>
                      </a:r>
                      <a:endParaRPr lang="en-US" altLang="ko-KR" sz="1100" b="1" baseline="0" dirty="0" smtClean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고객군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en-US" altLang="ko-KR" sz="1100" b="1" dirty="0" smtClean="0"/>
                        <a:t>SM </a:t>
                      </a:r>
                      <a:r>
                        <a:rPr lang="ko-KR" altLang="en-US" sz="1100" b="1" dirty="0" smtClean="0"/>
                        <a:t>가수 팬</a:t>
                      </a:r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다른 팬들과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100" b="1" dirty="0" smtClean="0"/>
                        <a:t>     </a:t>
                      </a:r>
                      <a:r>
                        <a:rPr lang="ko-KR" altLang="en-US" sz="1100" b="1" dirty="0" smtClean="0"/>
                        <a:t>소통 하고 싶은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r>
                        <a:rPr lang="en-US" altLang="ko-KR" sz="1100" b="1" dirty="0" smtClean="0"/>
                        <a:t>     </a:t>
                      </a:r>
                      <a:r>
                        <a:rPr lang="ko-KR" altLang="en-US" sz="1100" b="1" dirty="0" smtClean="0"/>
                        <a:t>고객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itchFamily="34" charset="0"/>
                        <a:buNone/>
                      </a:pPr>
                      <a:endParaRPr lang="ko-KR" altLang="en-US" sz="1100" b="1" dirty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51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핵심지표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가입자</a:t>
                      </a:r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이익창출</a:t>
                      </a:r>
                      <a:endParaRPr lang="en-US" altLang="ko-KR" sz="1100" b="1" dirty="0" smtClean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채널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웹</a:t>
                      </a:r>
                      <a:endParaRPr lang="ko-KR" altLang="en-US" sz="1100" b="1" dirty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08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비용구조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인건비</a:t>
                      </a:r>
                      <a:r>
                        <a:rPr lang="en-US" altLang="ko-KR" sz="1100" b="1" dirty="0" smtClean="0"/>
                        <a:t>,</a:t>
                      </a:r>
                      <a:r>
                        <a:rPr lang="en-US" altLang="ko-KR" sz="1100" b="1" baseline="0" dirty="0" smtClean="0"/>
                        <a:t> </a:t>
                      </a:r>
                      <a:r>
                        <a:rPr lang="ko-KR" altLang="en-US" sz="1100" b="1" baseline="0" dirty="0" err="1" smtClean="0"/>
                        <a:t>서버비</a:t>
                      </a:r>
                      <a:r>
                        <a:rPr lang="en-US" altLang="ko-KR" sz="1100" b="1" baseline="0" dirty="0" smtClean="0"/>
                        <a:t>, </a:t>
                      </a:r>
                      <a:r>
                        <a:rPr lang="ko-KR" altLang="en-US" sz="1100" b="1" baseline="0" dirty="0" err="1" smtClean="0"/>
                        <a:t>저작권비</a:t>
                      </a:r>
                      <a:endParaRPr lang="ko-KR" altLang="en-US" sz="1100" b="1" dirty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수익원</a:t>
                      </a:r>
                      <a:endParaRPr lang="en-US" altLang="ko-KR" sz="1100" b="1" dirty="0" smtClean="0"/>
                    </a:p>
                    <a:p>
                      <a:pPr latinLnBrk="1"/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err="1" smtClean="0"/>
                        <a:t>카드뽑기</a:t>
                      </a:r>
                      <a:endParaRPr lang="en-US" altLang="ko-KR" sz="1100" b="1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sz="1100" b="1" dirty="0" smtClean="0"/>
                        <a:t>배경음악 결제하기</a:t>
                      </a:r>
                      <a:endParaRPr lang="ko-KR" altLang="en-US" sz="1100" b="1" dirty="0"/>
                    </a:p>
                  </a:txBody>
                  <a:tcPr marL="84406" marR="84406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5536" y="519522"/>
            <a:ext cx="198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비즈니스 모델 선정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61721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50537"/>
              </p:ext>
            </p:extLst>
          </p:nvPr>
        </p:nvGraphicFramePr>
        <p:xfrm>
          <a:off x="373961" y="897564"/>
          <a:ext cx="8415975" cy="374601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57862"/>
                <a:gridCol w="1071570"/>
                <a:gridCol w="1085278"/>
                <a:gridCol w="1071570"/>
                <a:gridCol w="1071570"/>
                <a:gridCol w="1057862"/>
                <a:gridCol w="1000132"/>
                <a:gridCol w="1000131"/>
              </a:tblGrid>
              <a:tr h="190575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spc="-100" dirty="0">
                          <a:effectLst/>
                        </a:rPr>
                        <a:t>알파상태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spc="-100" dirty="0">
                          <a:effectLst/>
                        </a:rPr>
                        <a:t>배열하기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sz="700" kern="100" spc="-100" dirty="0" err="1">
                          <a:effectLst/>
                        </a:rPr>
                        <a:t>마일스톤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en-US" sz="700" kern="100" spc="-100" dirty="0">
                          <a:effectLst/>
                        </a:rPr>
                        <a:t> </a:t>
                      </a:r>
                      <a:r>
                        <a:rPr lang="ko-KR" sz="700" kern="100" spc="-100" dirty="0">
                          <a:effectLst/>
                        </a:rPr>
                        <a:t>정하기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Customer</a:t>
                      </a:r>
                      <a:endParaRPr lang="ko-KR" sz="8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Solution</a:t>
                      </a:r>
                      <a:endParaRPr lang="ko-KR" sz="8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Endeavour</a:t>
                      </a:r>
                      <a:endParaRPr lang="ko-KR" sz="8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9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spc="-100" dirty="0">
                          <a:effectLst/>
                        </a:rPr>
                        <a:t>이해관계자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</a:rPr>
                        <a:t>기회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</a:rPr>
                        <a:t>요구사항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spc="-100" dirty="0">
                          <a:effectLst/>
                        </a:rPr>
                        <a:t>소프트웨어</a:t>
                      </a:r>
                      <a:r>
                        <a:rPr lang="ko-KR" sz="700" kern="100" dirty="0">
                          <a:effectLst/>
                        </a:rPr>
                        <a:t>시스템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</a:rPr>
                        <a:t>팀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</a:rPr>
                        <a:t>작업방식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effectLst/>
                        </a:rPr>
                        <a:t>작업</a:t>
                      </a:r>
                      <a:endParaRPr lang="ko-KR" sz="7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9597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r>
                        <a:rPr lang="ko-KR" altLang="en-US" sz="800" kern="100" dirty="0" smtClean="0">
                          <a:effectLst/>
                        </a:rPr>
                        <a:t>발주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865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r>
                        <a:rPr lang="ko-KR" altLang="en-US" sz="800" kern="100" dirty="0" err="1" smtClean="0">
                          <a:effectLst/>
                        </a:rPr>
                        <a:t>셋업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865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</a:rPr>
                        <a:t>요구분석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079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r>
                        <a:rPr lang="ko-KR" altLang="en-US" sz="800" kern="100" dirty="0" smtClean="0">
                          <a:effectLst/>
                        </a:rPr>
                        <a:t>구현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865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</a:rPr>
                        <a:t>종료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1526493" y="1379770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식별</a:t>
            </a:r>
            <a:endParaRPr lang="ko-KR" altLang="en-US" sz="8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6493" y="1594084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대표선출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26493" y="2933547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기준합의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26493" y="1808398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 참여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26493" y="3522910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 합의</a:t>
            </a:r>
            <a:endParaRPr lang="ko-KR" altLang="en-US" sz="8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98063" y="1379770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기회 식별</a:t>
            </a:r>
            <a:endParaRPr lang="ko-KR" altLang="en-US" sz="8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98063" y="1594084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필요성 확인</a:t>
            </a:r>
            <a:endParaRPr lang="ko-KR" altLang="en-US" sz="8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98063" y="1808398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솔루션가치확인</a:t>
            </a:r>
            <a:endParaRPr lang="ko-KR" altLang="en-US" sz="8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98063" y="2933547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타당성 검증</a:t>
            </a:r>
            <a:endParaRPr lang="ko-KR" altLang="en-US" sz="8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98063" y="3522910"/>
            <a:ext cx="928694" cy="160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솔루션 개발</a:t>
            </a:r>
            <a:endParaRPr lang="ko-KR" altLang="en-US" sz="8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69633" y="1379770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개념정의</a:t>
            </a:r>
            <a:endParaRPr lang="ko-KR" altLang="en-US" sz="8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69633" y="1594084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범위정의</a:t>
            </a:r>
            <a:endParaRPr lang="ko-KR" altLang="en-US" sz="8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69633" y="2933547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요건정의</a:t>
            </a:r>
            <a:endParaRPr lang="ko-KR" altLang="en-US" sz="8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69633" y="3147861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합의</a:t>
            </a:r>
            <a:endParaRPr lang="ko-KR" altLang="en-US" sz="8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69633" y="3737224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니즈충족</a:t>
            </a:r>
            <a:endParaRPr lang="ko-KR" altLang="en-US" sz="8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41203" y="1379770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아키텍처 선정</a:t>
            </a:r>
            <a:endParaRPr lang="ko-KR" altLang="en-US" sz="8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69633" y="3522910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요건 구현</a:t>
            </a:r>
            <a:endParaRPr lang="ko-KR" altLang="en-US" sz="8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41203" y="3522910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사용가능</a:t>
            </a:r>
            <a:endParaRPr lang="ko-KR" altLang="en-US" sz="8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41203" y="3737224"/>
            <a:ext cx="928694" cy="160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배포준비</a:t>
            </a:r>
            <a:endParaRPr lang="ko-KR" altLang="en-US" sz="8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12773" y="1379770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팀요건</a:t>
            </a:r>
            <a:r>
              <a:rPr lang="ko-KR" altLang="en-US" sz="800" b="1" dirty="0" smtClean="0"/>
              <a:t> 정의</a:t>
            </a:r>
            <a:endParaRPr lang="ko-KR" altLang="en-US" sz="8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812773" y="1594084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구성</a:t>
            </a:r>
            <a:endParaRPr lang="ko-KR" altLang="en-US" sz="8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12773" y="2933547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팀 빌딩</a:t>
            </a:r>
            <a:endParaRPr lang="ko-KR" altLang="en-US" sz="8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2773" y="3522910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작업수행</a:t>
            </a:r>
            <a:endParaRPr lang="ko-KR" altLang="en-US" sz="8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812905" y="1379770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원칙수립</a:t>
            </a:r>
            <a:endParaRPr lang="ko-KR" altLang="en-US" sz="8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812905" y="1594084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작업방식확정</a:t>
            </a:r>
            <a:endParaRPr lang="ko-KR" altLang="en-US" sz="8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12905" y="2290605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시범적용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812905" y="2933547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전체적용</a:t>
            </a:r>
            <a:endParaRPr lang="ko-KR" altLang="en-US" sz="8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812905" y="3522910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작업방식화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 내제화</a:t>
            </a:r>
            <a:endParaRPr lang="ko-KR" altLang="en-US" sz="8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813037" y="1379770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과업확정</a:t>
            </a:r>
            <a:endParaRPr lang="ko-KR" altLang="en-US" sz="800" b="1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813037" y="1594084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사전준비</a:t>
            </a:r>
            <a:endParaRPr lang="ko-KR" altLang="en-US" sz="80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813037" y="2290605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작업시작</a:t>
            </a:r>
            <a:endParaRPr lang="ko-KR" altLang="en-US" sz="80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813037" y="2933547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작업진행</a:t>
            </a:r>
            <a:endParaRPr lang="ko-KR" altLang="en-US" sz="80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7813037" y="3522910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목표달성</a:t>
            </a:r>
            <a:endParaRPr lang="ko-KR" altLang="en-US" sz="8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813037" y="4112274"/>
            <a:ext cx="928694" cy="1607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작업종료</a:t>
            </a:r>
            <a:endParaRPr lang="ko-KR" altLang="en-US" sz="800" b="1" dirty="0"/>
          </a:p>
        </p:txBody>
      </p:sp>
      <p:sp>
        <p:nvSpPr>
          <p:cNvPr id="48" name="오른쪽으로 구부러진 화살표 47"/>
          <p:cNvSpPr/>
          <p:nvPr/>
        </p:nvSpPr>
        <p:spPr>
          <a:xfrm>
            <a:off x="251521" y="3553023"/>
            <a:ext cx="298075" cy="3715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왼쪽으로 구부러진 화살표 48"/>
          <p:cNvSpPr/>
          <p:nvPr/>
        </p:nvSpPr>
        <p:spPr>
          <a:xfrm flipV="1">
            <a:off x="1215662" y="3522911"/>
            <a:ext cx="203675" cy="40165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537" y="519522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마일스톤</a:t>
            </a:r>
            <a:r>
              <a:rPr lang="ko-KR" altLang="en-US" b="1" dirty="0" smtClean="0"/>
              <a:t> 정의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69362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68550"/>
              </p:ext>
            </p:extLst>
          </p:nvPr>
        </p:nvGraphicFramePr>
        <p:xfrm>
          <a:off x="428596" y="897564"/>
          <a:ext cx="8416462" cy="381200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57322"/>
                <a:gridCol w="7059140"/>
              </a:tblGrid>
              <a:tr h="28645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spc="-150" dirty="0" err="1">
                          <a:effectLst/>
                        </a:rPr>
                        <a:t>마일스톤</a:t>
                      </a:r>
                      <a:r>
                        <a:rPr lang="en-US" sz="800" kern="100" spc="-150" dirty="0">
                          <a:effectLst/>
                        </a:rPr>
                        <a:t>(</a:t>
                      </a:r>
                      <a:r>
                        <a:rPr lang="ko-KR" sz="800" kern="100" spc="-150" dirty="0">
                          <a:effectLst/>
                        </a:rPr>
                        <a:t>단계</a:t>
                      </a:r>
                      <a:r>
                        <a:rPr lang="en-US" sz="800" kern="100" spc="-150" dirty="0">
                          <a:effectLst/>
                        </a:rPr>
                        <a:t>)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세부 설명</a:t>
                      </a:r>
                      <a:r>
                        <a:rPr lang="en-US" sz="800" kern="100" dirty="0">
                          <a:effectLst/>
                        </a:rPr>
                        <a:t>, </a:t>
                      </a:r>
                      <a:r>
                        <a:rPr lang="ko-KR" sz="800" kern="100" dirty="0">
                          <a:effectLst/>
                        </a:rPr>
                        <a:t>활동</a:t>
                      </a:r>
                      <a:r>
                        <a:rPr lang="en-US" sz="800" kern="100" dirty="0">
                          <a:effectLst/>
                        </a:rPr>
                        <a:t>, </a:t>
                      </a:r>
                      <a:r>
                        <a:rPr lang="ko-KR" sz="800" kern="100" dirty="0">
                          <a:effectLst/>
                        </a:rPr>
                        <a:t>기법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0010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r>
                        <a:rPr lang="ko-KR" altLang="en-US" sz="800" kern="100" dirty="0" smtClean="0">
                          <a:effectLst/>
                        </a:rPr>
                        <a:t>기획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baseline="0" dirty="0" smtClean="0">
                          <a:effectLst/>
                        </a:rPr>
                        <a:t>제안서 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주제선정 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주제 타당성 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벤치마킹 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(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장단점 파악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))</a:t>
                      </a: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</a:rPr>
                        <a:t>일정관리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</a:rPr>
                        <a:t>시스템 구성도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</a:rPr>
                        <a:t>팀 조직도 및 업무분담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ko-KR" sz="900" kern="1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64163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r>
                        <a:rPr lang="ko-KR" altLang="en-US" sz="800" kern="100" dirty="0" err="1" smtClean="0">
                          <a:effectLst/>
                        </a:rPr>
                        <a:t>셋업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00" baseline="0" dirty="0" smtClean="0">
                        <a:effectLst/>
                      </a:endParaRPr>
                    </a:p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baseline="0" dirty="0" smtClean="0">
                          <a:effectLst/>
                        </a:rPr>
                        <a:t>1.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개발환경 </a:t>
                      </a:r>
                      <a:r>
                        <a:rPr lang="ko-KR" altLang="en-US" sz="900" kern="100" baseline="0" dirty="0" err="1" smtClean="0">
                          <a:effectLst/>
                        </a:rPr>
                        <a:t>세팅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(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개발 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PC)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3405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</a:rPr>
                        <a:t>요구분석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</a:rPr>
                        <a:t>기능정의서</a:t>
                      </a:r>
                      <a:r>
                        <a:rPr lang="en-US" altLang="ko-KR" sz="900" kern="100" dirty="0" smtClean="0">
                          <a:effectLst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</a:rPr>
                        <a:t>구현 기능 상세 설명서</a:t>
                      </a:r>
                      <a:r>
                        <a:rPr lang="en-US" altLang="ko-KR" sz="900" kern="100" dirty="0" smtClean="0">
                          <a:effectLst/>
                        </a:rPr>
                        <a:t>)</a:t>
                      </a: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</a:rPr>
                        <a:t>요구 사항 조사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228600" indent="-228600" algn="just" latinLnBrk="1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</a:rPr>
                        <a:t>스토리 보드 </a:t>
                      </a:r>
                      <a:r>
                        <a:rPr lang="en-US" altLang="ko-KR" sz="900" kern="100" dirty="0" smtClean="0">
                          <a:effectLst/>
                        </a:rPr>
                        <a:t>, </a:t>
                      </a:r>
                      <a:r>
                        <a:rPr lang="ko-KR" altLang="en-US" sz="900" kern="100" dirty="0" smtClean="0">
                          <a:effectLst/>
                        </a:rPr>
                        <a:t>객체 모델</a:t>
                      </a:r>
                      <a:r>
                        <a:rPr lang="en-US" altLang="ko-KR" sz="900" kern="100" dirty="0" smtClean="0">
                          <a:effectLst/>
                        </a:rPr>
                        <a:t>(</a:t>
                      </a:r>
                      <a:r>
                        <a:rPr lang="en-US" altLang="ko-KR" sz="900" kern="100" dirty="0" err="1" smtClean="0">
                          <a:effectLst/>
                        </a:rPr>
                        <a:t>usecase</a:t>
                      </a:r>
                      <a:r>
                        <a:rPr lang="en-US" altLang="ko-KR" sz="900" kern="100" dirty="0" smtClean="0">
                          <a:effectLst/>
                        </a:rPr>
                        <a:t>,</a:t>
                      </a:r>
                      <a:r>
                        <a:rPr lang="en-US" altLang="ko-KR" sz="900" dirty="0" smtClean="0"/>
                        <a:t> sequence model</a:t>
                      </a:r>
                      <a:r>
                        <a:rPr lang="en-US" altLang="ko-KR" sz="900" kern="100" dirty="0" smtClean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</a:tr>
              <a:tr h="6480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r>
                        <a:rPr lang="ko-KR" altLang="en-US" sz="800" kern="100" dirty="0" smtClean="0">
                          <a:effectLst/>
                        </a:rPr>
                        <a:t>구현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00" dirty="0" smtClean="0">
                          <a:effectLst/>
                        </a:rPr>
                        <a:t>1.</a:t>
                      </a:r>
                      <a:r>
                        <a:rPr lang="ko-KR" altLang="en-US" sz="900" kern="100" dirty="0" smtClean="0">
                          <a:effectLst/>
                        </a:rPr>
                        <a:t> 객체 모델</a:t>
                      </a:r>
                      <a:r>
                        <a:rPr lang="en-US" altLang="ko-KR" sz="900" kern="100" dirty="0" smtClean="0">
                          <a:effectLst/>
                        </a:rPr>
                        <a:t>(class)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endParaRPr lang="en-US" altLang="ko-KR" sz="900" kern="1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59406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effectLst/>
                        </a:rPr>
                        <a:t>종료</a:t>
                      </a:r>
                      <a:endParaRPr lang="ko-KR" sz="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ko-KR" sz="800" kern="100" dirty="0">
                        <a:effectLst/>
                      </a:endParaRPr>
                    </a:p>
                    <a:p>
                      <a:pPr marL="0" marR="0" indent="0" algn="just" defTabSz="5143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kern="100" dirty="0" smtClean="0">
                          <a:effectLst/>
                        </a:rPr>
                        <a:t>1.</a:t>
                      </a:r>
                      <a:r>
                        <a:rPr lang="ko-KR" altLang="en-US" sz="900" kern="100" dirty="0" smtClean="0">
                          <a:effectLst/>
                        </a:rPr>
                        <a:t> 프로젝트 완료 보고서</a:t>
                      </a:r>
                      <a:r>
                        <a:rPr lang="en-US" altLang="ko-KR" sz="900" kern="100" dirty="0" smtClean="0">
                          <a:effectLst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</a:rPr>
                        <a:t>향후 보완 및 개선</a:t>
                      </a:r>
                      <a:r>
                        <a:rPr lang="en-US" altLang="ko-KR" sz="900" kern="100" dirty="0" smtClean="0">
                          <a:effectLst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7545" y="519522"/>
            <a:ext cx="2983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마일스톤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단계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별 수행계획 수립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5363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3" name="Shape 243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68486" y="504713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진행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수행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상태 점검</a:t>
            </a:r>
            <a:endParaRPr lang="ko-KR" altLang="en-US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26" y="1000036"/>
            <a:ext cx="8491984" cy="362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363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654525" y="917900"/>
            <a:ext cx="7926000" cy="3742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7" name="Shape 25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58" name="Shape 258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2" name="Shape 262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스토리 보드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63" name="Shape 263"/>
          <p:cNvSpPr/>
          <p:nvPr/>
        </p:nvSpPr>
        <p:spPr>
          <a:xfrm>
            <a:off x="1392100" y="2954500"/>
            <a:ext cx="823200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2330041" y="2954500"/>
            <a:ext cx="823200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3267982" y="2954500"/>
            <a:ext cx="823199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205924" y="2954500"/>
            <a:ext cx="823200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392100" y="1963900"/>
            <a:ext cx="823200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330041" y="1963900"/>
            <a:ext cx="823200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3267982" y="1963900"/>
            <a:ext cx="823199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205924" y="1963900"/>
            <a:ext cx="823200" cy="817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6253525" y="1410132"/>
            <a:ext cx="19689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53525" y="1773252"/>
            <a:ext cx="19689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253525" y="2136372"/>
            <a:ext cx="911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7311434" y="2136372"/>
            <a:ext cx="911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7069471" y="1289725"/>
            <a:ext cx="768900" cy="2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800" b="1"/>
              <a:t>ID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6712064" y="1628577"/>
            <a:ext cx="1483800" cy="2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800" b="1"/>
              <a:t>password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293725" y="2073024"/>
            <a:ext cx="870900" cy="1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/>
              <a:t>로그인 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281921" y="2028924"/>
            <a:ext cx="10812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/>
              <a:t>회원가입</a:t>
            </a:r>
            <a:r>
              <a:rPr lang="ko" sz="1800" b="1"/>
              <a:t> 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406725" y="2319850"/>
            <a:ext cx="956400" cy="1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ko" sz="1100" b="1"/>
              <a:t>ID/PW 찾기  </a:t>
            </a:r>
            <a:r>
              <a:rPr lang="ko" sz="1800" b="1"/>
              <a:t> 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174375" y="3149575"/>
            <a:ext cx="956400" cy="55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레드벨벳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654525" y="917900"/>
            <a:ext cx="7926000" cy="3742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grpSp>
        <p:nvGrpSpPr>
          <p:cNvPr id="286" name="Shape 28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87" name="Shape 28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1" name="Shape 291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스토리 보드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292" name="Shape 292"/>
          <p:cNvSpPr/>
          <p:nvPr/>
        </p:nvSpPr>
        <p:spPr>
          <a:xfrm>
            <a:off x="780300" y="1041026"/>
            <a:ext cx="7642500" cy="49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 sz="1100" b="1">
                <a:solidFill>
                  <a:schemeClr val="dk1"/>
                </a:solidFill>
              </a:rPr>
              <a:t>           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857394" y="1237250"/>
            <a:ext cx="692400" cy="2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100" b="1"/>
              <a:t>rvholic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906475" y="867100"/>
            <a:ext cx="2055000" cy="1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ko" sz="900" b="1"/>
              <a:t>마이페이지 관리자페이지</a:t>
            </a:r>
            <a:r>
              <a:rPr lang="ko" sz="1100" b="1"/>
              <a:t>  </a:t>
            </a:r>
            <a:r>
              <a:rPr lang="ko" sz="1800" b="1"/>
              <a:t> </a:t>
            </a:r>
          </a:p>
        </p:txBody>
      </p:sp>
      <p:sp>
        <p:nvSpPr>
          <p:cNvPr id="295" name="Shape 295"/>
          <p:cNvSpPr/>
          <p:nvPr/>
        </p:nvSpPr>
        <p:spPr>
          <a:xfrm>
            <a:off x="1647500" y="1229900"/>
            <a:ext cx="6924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900"/>
              <a:t>공지사항</a:t>
            </a:r>
            <a:r>
              <a:rPr lang="ko"/>
              <a:t> </a:t>
            </a:r>
          </a:p>
        </p:txBody>
      </p:sp>
      <p:sp>
        <p:nvSpPr>
          <p:cNvPr id="296" name="Shape 296"/>
          <p:cNvSpPr/>
          <p:nvPr/>
        </p:nvSpPr>
        <p:spPr>
          <a:xfrm>
            <a:off x="2381575" y="1229900"/>
            <a:ext cx="659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700"/>
              <a:t>기사/정보방</a:t>
            </a:r>
          </a:p>
        </p:txBody>
      </p:sp>
      <p:sp>
        <p:nvSpPr>
          <p:cNvPr id="297" name="Shape 297"/>
          <p:cNvSpPr/>
          <p:nvPr/>
        </p:nvSpPr>
        <p:spPr>
          <a:xfrm>
            <a:off x="3082375" y="1229900"/>
            <a:ext cx="659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100"/>
              <a:t>   sns</a:t>
            </a:r>
          </a:p>
        </p:txBody>
      </p:sp>
      <p:sp>
        <p:nvSpPr>
          <p:cNvPr id="298" name="Shape 298"/>
          <p:cNvSpPr/>
          <p:nvPr/>
        </p:nvSpPr>
        <p:spPr>
          <a:xfrm>
            <a:off x="3783125" y="1229900"/>
            <a:ext cx="659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900">
                <a:solidFill>
                  <a:schemeClr val="dk1"/>
                </a:solidFill>
              </a:rPr>
              <a:t>talkholic</a:t>
            </a:r>
            <a:r>
              <a:rPr lang="ko" sz="900"/>
              <a:t> </a:t>
            </a:r>
          </a:p>
        </p:txBody>
      </p:sp>
      <p:sp>
        <p:nvSpPr>
          <p:cNvPr id="299" name="Shape 299"/>
          <p:cNvSpPr/>
          <p:nvPr/>
        </p:nvSpPr>
        <p:spPr>
          <a:xfrm>
            <a:off x="4483900" y="1229900"/>
            <a:ext cx="659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영상 공유</a:t>
            </a:r>
          </a:p>
        </p:txBody>
      </p:sp>
      <p:sp>
        <p:nvSpPr>
          <p:cNvPr id="300" name="Shape 300"/>
          <p:cNvSpPr/>
          <p:nvPr/>
        </p:nvSpPr>
        <p:spPr>
          <a:xfrm>
            <a:off x="5184675" y="1229900"/>
            <a:ext cx="659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900"/>
          </a:p>
          <a:p>
            <a:pPr lvl="0">
              <a:spcBef>
                <a:spcPts val="0"/>
              </a:spcBef>
              <a:buNone/>
            </a:pPr>
            <a:endParaRPr sz="900"/>
          </a:p>
          <a:p>
            <a:pPr lvl="0">
              <a:spcBef>
                <a:spcPts val="0"/>
              </a:spcBef>
              <a:buNone/>
            </a:pPr>
            <a:r>
              <a:rPr lang="ko" sz="900"/>
              <a:t> 서포트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5885450" y="1222550"/>
            <a:ext cx="659100" cy="24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900"/>
          </a:p>
          <a:p>
            <a:pPr lvl="0">
              <a:spcBef>
                <a:spcPts val="0"/>
              </a:spcBef>
              <a:buNone/>
            </a:pPr>
            <a:endParaRPr sz="900"/>
          </a:p>
          <a:p>
            <a:pPr lvl="0">
              <a:spcBef>
                <a:spcPts val="0"/>
              </a:spcBef>
              <a:buNone/>
            </a:pPr>
            <a:r>
              <a:rPr lang="ko" sz="800"/>
              <a:t> 한줄 응원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7" name="Shape 6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1" name="Shape 71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3089605" y="1889327"/>
            <a:ext cx="3435882" cy="1364839"/>
            <a:chOff x="2955875" y="2011749"/>
            <a:chExt cx="3232250" cy="1038374"/>
          </a:xfrm>
        </p:grpSpPr>
        <p:pic>
          <p:nvPicPr>
            <p:cNvPr id="73" name="Shape 73"/>
            <p:cNvPicPr preferRelativeResize="0"/>
            <p:nvPr/>
          </p:nvPicPr>
          <p:blipFill rotWithShape="1">
            <a:blip r:embed="rId3">
              <a:alphaModFix/>
            </a:blip>
            <a:srcRect t="65536" r="39925" b="24888"/>
            <a:stretch/>
          </p:blipFill>
          <p:spPr>
            <a:xfrm>
              <a:off x="2955874" y="2247300"/>
              <a:ext cx="2831799" cy="802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74"/>
            <p:cNvPicPr preferRelativeResize="0"/>
            <p:nvPr/>
          </p:nvPicPr>
          <p:blipFill rotWithShape="1">
            <a:blip r:embed="rId3">
              <a:alphaModFix/>
            </a:blip>
            <a:srcRect t="18309" b="76489"/>
            <a:stretch/>
          </p:blipFill>
          <p:spPr>
            <a:xfrm>
              <a:off x="2955875" y="2011749"/>
              <a:ext cx="3232250" cy="304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Shape 75"/>
          <p:cNvSpPr txBox="1"/>
          <p:nvPr/>
        </p:nvSpPr>
        <p:spPr>
          <a:xfrm>
            <a:off x="452075" y="224150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36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허브 홈이란?</a:t>
            </a: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375" y="4054925"/>
            <a:ext cx="2442449" cy="4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788" y="1048525"/>
            <a:ext cx="2875222" cy="1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325" y="1048525"/>
            <a:ext cx="3094199" cy="12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325" y="2492149"/>
            <a:ext cx="2778824" cy="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2324" y="3213323"/>
            <a:ext cx="2813024" cy="73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800" y="2828550"/>
            <a:ext cx="2813024" cy="14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6474" y="2510800"/>
            <a:ext cx="1396000" cy="6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DB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sz="2400" b="1" dirty="0" smtClean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Class Diagram</a:t>
            </a:r>
            <a:endParaRPr lang="ko"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2400" b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 dirty="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716214"/>
            <a:ext cx="8236857" cy="41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46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sz="2400" b="1" dirty="0" smtClean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Sequence Diagram</a:t>
            </a:r>
            <a:endParaRPr lang="ko"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2400" b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 dirty="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28935" b="59224"/>
          <a:stretch/>
        </p:blipFill>
        <p:spPr>
          <a:xfrm>
            <a:off x="799730" y="1684825"/>
            <a:ext cx="7618556" cy="2942890"/>
          </a:xfrm>
          <a:prstGeom prst="rect">
            <a:avLst/>
          </a:prstGeom>
        </p:spPr>
      </p:pic>
      <p:sp>
        <p:nvSpPr>
          <p:cNvPr id="17" name="Shape 318"/>
          <p:cNvSpPr txBox="1"/>
          <p:nvPr/>
        </p:nvSpPr>
        <p:spPr>
          <a:xfrm>
            <a:off x="553372" y="845085"/>
            <a:ext cx="1446556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sz="4000" dirty="0" smtClean="0">
                <a:solidFill>
                  <a:srgbClr val="999999"/>
                </a:solidFill>
              </a:rPr>
              <a:t>SNS</a:t>
            </a:r>
            <a:endParaRPr lang="ko" sz="40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2328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sz="2400" b="1" dirty="0" smtClean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Sequence Diagram</a:t>
            </a:r>
            <a:endParaRPr lang="ko"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2400" b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 dirty="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r="9103" b="40036"/>
          <a:stretch/>
        </p:blipFill>
        <p:spPr>
          <a:xfrm>
            <a:off x="664027" y="1522303"/>
            <a:ext cx="7776029" cy="3084286"/>
          </a:xfrm>
          <a:prstGeom prst="rect">
            <a:avLst/>
          </a:prstGeom>
        </p:spPr>
      </p:pic>
      <p:sp>
        <p:nvSpPr>
          <p:cNvPr id="18" name="Shape 318"/>
          <p:cNvSpPr txBox="1"/>
          <p:nvPr/>
        </p:nvSpPr>
        <p:spPr>
          <a:xfrm>
            <a:off x="576943" y="856360"/>
            <a:ext cx="149284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sz="4000" dirty="0" smtClean="0">
                <a:solidFill>
                  <a:srgbClr val="999999"/>
                </a:solidFill>
              </a:rPr>
              <a:t>Point </a:t>
            </a:r>
            <a:endParaRPr lang="ko" sz="40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9020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sz="2400" b="1" dirty="0" smtClean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Use case Diagram</a:t>
            </a:r>
            <a:endParaRPr lang="ko"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2400" b="1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 dirty="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9" name="그림 8" descr="us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39" y="1080976"/>
            <a:ext cx="7232466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46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375" y="4054925"/>
            <a:ext cx="2442449" cy="4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788" y="1048525"/>
            <a:ext cx="2875222" cy="1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325" y="1048525"/>
            <a:ext cx="3094199" cy="12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325" y="2492149"/>
            <a:ext cx="2778824" cy="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2324" y="3213323"/>
            <a:ext cx="2813024" cy="73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800" y="2828550"/>
            <a:ext cx="2813024" cy="14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6474" y="2510800"/>
            <a:ext cx="1396000" cy="6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DB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13225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/>
          </p:nvPr>
        </p:nvSpPr>
        <p:spPr>
          <a:xfrm>
            <a:off x="1141876" y="1156250"/>
            <a:ext cx="70950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 sz="7200" b="1">
                <a:solidFill>
                  <a:srgbClr val="F6B26B"/>
                </a:solidFill>
                <a:latin typeface="Trebuchet MS"/>
                <a:ea typeface="Trebuchet MS"/>
                <a:cs typeface="Trebuchet MS"/>
                <a:sym typeface="Trebuchet MS"/>
              </a:rPr>
              <a:t>Thank  You</a:t>
            </a:r>
          </a:p>
        </p:txBody>
      </p:sp>
      <p:grpSp>
        <p:nvGrpSpPr>
          <p:cNvPr id="324" name="Shape 3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5" name="Shape 325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29" name="Shape 329"/>
          <p:cNvCxnSpPr/>
          <p:nvPr/>
        </p:nvCxnSpPr>
        <p:spPr>
          <a:xfrm>
            <a:off x="2222550" y="2993050"/>
            <a:ext cx="5003700" cy="690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1" name="Shape 81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 idx="4294967295"/>
          </p:nvPr>
        </p:nvSpPr>
        <p:spPr>
          <a:xfrm>
            <a:off x="888297" y="830237"/>
            <a:ext cx="7367400" cy="43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ko"/>
              <a:t>허브홈으로 이용되었던 daum카페의 몰락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923" y="1603071"/>
            <a:ext cx="3810405" cy="296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r="37609"/>
          <a:stretch/>
        </p:blipFill>
        <p:spPr>
          <a:xfrm>
            <a:off x="860875" y="1660546"/>
            <a:ext cx="3355005" cy="13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2126232" y="2414202"/>
            <a:ext cx="804300" cy="25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995050" y="1936875"/>
            <a:ext cx="575100" cy="817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Shape 8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1" name="Shape 81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8599"/>
          <a:stretch/>
        </p:blipFill>
        <p:spPr>
          <a:xfrm>
            <a:off x="516875" y="1364494"/>
            <a:ext cx="4034254" cy="2340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r="10394"/>
          <a:stretch/>
        </p:blipFill>
        <p:spPr>
          <a:xfrm>
            <a:off x="4636800" y="1364494"/>
            <a:ext cx="3998194" cy="23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77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t="36598" b="50512"/>
          <a:stretch/>
        </p:blipFill>
        <p:spPr>
          <a:xfrm>
            <a:off x="661425" y="2313787"/>
            <a:ext cx="2891750" cy="62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Shape 9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8" name="Shape 98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2" name="Shape 102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888297" y="846312"/>
            <a:ext cx="7367400" cy="43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2. 그렇게 생긴 사이트들의 익명성 문제점.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t="32531" b="48862"/>
          <a:stretch/>
        </p:blipFill>
        <p:spPr>
          <a:xfrm>
            <a:off x="604475" y="1397650"/>
            <a:ext cx="2891750" cy="95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t="6864" r="16812"/>
          <a:stretch/>
        </p:blipFill>
        <p:spPr>
          <a:xfrm>
            <a:off x="3615600" y="1397650"/>
            <a:ext cx="2047025" cy="26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606750" y="1445900"/>
            <a:ext cx="2320500" cy="45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606741" y="2389075"/>
            <a:ext cx="2973900" cy="45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6">
            <a:alphaModFix/>
          </a:blip>
          <a:srcRect t="63650" b="23366"/>
          <a:stretch/>
        </p:blipFill>
        <p:spPr>
          <a:xfrm>
            <a:off x="604462" y="2996175"/>
            <a:ext cx="2891775" cy="6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27975" y="3811125"/>
            <a:ext cx="4369800" cy="116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팬은 10대 층이 가장 많음에도 </a:t>
            </a:r>
          </a:p>
          <a:p>
            <a:pPr lvl="0" algn="ctr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쉽게 찾아볼 수 있는 음란성 게시물과 욕설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심지어 안티 들의 너무 쉬운 접근으로 어린 팬들의 감정소모가 심해지고 있음.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7">
            <a:alphaModFix/>
          </a:blip>
          <a:srcRect t="35199" b="12381"/>
          <a:stretch/>
        </p:blipFill>
        <p:spPr>
          <a:xfrm>
            <a:off x="5862787" y="2801275"/>
            <a:ext cx="2195274" cy="20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8">
            <a:alphaModFix/>
          </a:blip>
          <a:srcRect l="-9" t="34426" r="20" b="30326"/>
          <a:stretch/>
        </p:blipFill>
        <p:spPr>
          <a:xfrm>
            <a:off x="5862800" y="1398175"/>
            <a:ext cx="2195250" cy="137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Shape 1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8" name="Shape 118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2" name="Shape 122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title" idx="4294967295"/>
          </p:nvPr>
        </p:nvSpPr>
        <p:spPr>
          <a:xfrm>
            <a:off x="888297" y="830237"/>
            <a:ext cx="7367400" cy="43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3. 실제 허브 홈 생성을 간절히 원하는 팬들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t="12967"/>
          <a:stretch/>
        </p:blipFill>
        <p:spPr>
          <a:xfrm>
            <a:off x="3351791" y="1572256"/>
            <a:ext cx="2250388" cy="315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t="10418"/>
          <a:stretch/>
        </p:blipFill>
        <p:spPr>
          <a:xfrm>
            <a:off x="1165499" y="1527299"/>
            <a:ext cx="2186291" cy="31566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3348496" y="3733219"/>
            <a:ext cx="2256900" cy="42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091599" y="3130517"/>
            <a:ext cx="2256900" cy="98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6079500" y="2271775"/>
            <a:ext cx="4095600" cy="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디씨는 일베랑 다를게 없다며</a:t>
            </a:r>
          </a:p>
          <a:p>
            <a:pPr lv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제발 허브홈이 생겼으면 </a:t>
            </a:r>
          </a:p>
          <a:p>
            <a:pPr lv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좋겠다고 말하는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rgbClr val="FF0000"/>
                </a:solidFill>
              </a:rPr>
              <a:t>엑소팬의 하소연.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title" idx="4294967295"/>
          </p:nvPr>
        </p:nvSpPr>
        <p:spPr>
          <a:xfrm>
            <a:off x="888297" y="818387"/>
            <a:ext cx="7367400" cy="43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3. 실제 허브 홈 생성을 간절히 원하는 팬들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7" name="Shape 13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62124" r="3072" b="17119"/>
          <a:stretch/>
        </p:blipFill>
        <p:spPr>
          <a:xfrm>
            <a:off x="605775" y="3678226"/>
            <a:ext cx="3075339" cy="94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 t="28553" b="23132"/>
          <a:stretch/>
        </p:blipFill>
        <p:spPr>
          <a:xfrm>
            <a:off x="641484" y="1547224"/>
            <a:ext cx="2842340" cy="197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 t="69762"/>
          <a:stretch/>
        </p:blipFill>
        <p:spPr>
          <a:xfrm>
            <a:off x="3516825" y="2522853"/>
            <a:ext cx="2967924" cy="129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641484" y="3678226"/>
            <a:ext cx="2842200" cy="38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 t="6313" b="82181"/>
          <a:stretch/>
        </p:blipFill>
        <p:spPr>
          <a:xfrm>
            <a:off x="6229350" y="2464425"/>
            <a:ext cx="2527050" cy="4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4452475" y="4001475"/>
            <a:ext cx="4152600" cy="43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레드벨벳 갤러리에 허브홈을 검색 했을 경우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6">
            <a:alphaModFix/>
          </a:blip>
          <a:srcRect t="84554" b="7204"/>
          <a:stretch/>
        </p:blipFill>
        <p:spPr>
          <a:xfrm>
            <a:off x="6229350" y="3024549"/>
            <a:ext cx="2527050" cy="35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t="10306" r="28129" b="73923"/>
          <a:stretch/>
        </p:blipFill>
        <p:spPr>
          <a:xfrm>
            <a:off x="3577100" y="1789550"/>
            <a:ext cx="2588150" cy="81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7">
            <a:alphaModFix/>
          </a:blip>
          <a:srcRect t="70992" r="18666" b="19291"/>
          <a:stretch/>
        </p:blipFill>
        <p:spPr>
          <a:xfrm>
            <a:off x="6278400" y="1904300"/>
            <a:ext cx="2141274" cy="4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title" idx="4294967295"/>
          </p:nvPr>
        </p:nvSpPr>
        <p:spPr>
          <a:xfrm>
            <a:off x="888297" y="727287"/>
            <a:ext cx="7367400" cy="43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4. 팬덤을 이용하면 얻을 수 있는 수익 </a:t>
            </a:r>
          </a:p>
        </p:txBody>
      </p:sp>
      <p:grpSp>
        <p:nvGrpSpPr>
          <p:cNvPr id="156" name="Shape 15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1193" r="62652" b="7825"/>
          <a:stretch/>
        </p:blipFill>
        <p:spPr>
          <a:xfrm>
            <a:off x="814625" y="1887275"/>
            <a:ext cx="1900425" cy="16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25" y="3631724"/>
            <a:ext cx="3541073" cy="116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body" idx="4294967295"/>
          </p:nvPr>
        </p:nvSpPr>
        <p:spPr>
          <a:xfrm>
            <a:off x="375000" y="1435775"/>
            <a:ext cx="3401700" cy="4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대표적인 예 ) 멜론5분차트 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875" y="1526549"/>
            <a:ext cx="1836225" cy="19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6">
            <a:alphaModFix/>
          </a:blip>
          <a:srcRect t="5033"/>
          <a:stretch/>
        </p:blipFill>
        <p:spPr>
          <a:xfrm>
            <a:off x="5152400" y="1359574"/>
            <a:ext cx="1900425" cy="3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5174" y="426400"/>
            <a:ext cx="1404874" cy="22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8">
            <a:alphaModFix/>
          </a:blip>
          <a:srcRect t="31778" b="38113"/>
          <a:stretch/>
        </p:blipFill>
        <p:spPr>
          <a:xfrm>
            <a:off x="6814975" y="2907700"/>
            <a:ext cx="1965900" cy="9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7880400" y="2982250"/>
            <a:ext cx="570600" cy="11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116124" y="3946400"/>
            <a:ext cx="1623900" cy="5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아이디 2천개를 목표로 팬들이 다같이 무한 생성.</a:t>
            </a:r>
          </a:p>
        </p:txBody>
      </p:sp>
      <p:sp>
        <p:nvSpPr>
          <p:cNvPr id="170" name="Shape 170"/>
          <p:cNvSpPr/>
          <p:nvPr/>
        </p:nvSpPr>
        <p:spPr>
          <a:xfrm>
            <a:off x="5152400" y="4439375"/>
            <a:ext cx="1623900" cy="1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hape 17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9144000" cy="2968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0" y="4880000"/>
              <a:ext cx="9144000" cy="26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32300" y="0"/>
              <a:ext cx="311700" cy="5143500"/>
            </a:xfrm>
            <a:prstGeom prst="flowChartProcess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0" name="Shape 180"/>
          <p:cNvSpPr txBox="1"/>
          <p:nvPr/>
        </p:nvSpPr>
        <p:spPr>
          <a:xfrm>
            <a:off x="7462800" y="16362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52075" y="307275"/>
            <a:ext cx="3921600" cy="81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2400" b="1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기획 동기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4800">
                <a:solidFill>
                  <a:srgbClr val="999999"/>
                </a:solidFill>
              </a:rPr>
              <a:t> 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28275" y="836400"/>
            <a:ext cx="709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엑소팬들이 하루에 새벽에만 멜론에 쓰는 돈은 200~300만원 이상으로 알려져있음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6968"/>
          <a:stretch/>
        </p:blipFill>
        <p:spPr>
          <a:xfrm>
            <a:off x="680674" y="1246615"/>
            <a:ext cx="2111426" cy="347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r="-9337"/>
          <a:stretch/>
        </p:blipFill>
        <p:spPr>
          <a:xfrm>
            <a:off x="5413101" y="2428894"/>
            <a:ext cx="3327141" cy="5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550" y="1868650"/>
            <a:ext cx="3466050" cy="5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2749" y="3039171"/>
            <a:ext cx="2420188" cy="164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750" y="1868655"/>
            <a:ext cx="2469149" cy="11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8">
            <a:alphaModFix/>
          </a:blip>
          <a:srcRect t="34154"/>
          <a:stretch/>
        </p:blipFill>
        <p:spPr>
          <a:xfrm>
            <a:off x="2902751" y="1282825"/>
            <a:ext cx="2450195" cy="55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3402" y="3009552"/>
            <a:ext cx="3398497" cy="70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643</Words>
  <Application>Microsoft Office PowerPoint</Application>
  <PresentationFormat>화면 슬라이드 쇼(16:9)</PresentationFormat>
  <Paragraphs>279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Batang</vt:lpstr>
      <vt:lpstr>Arial</vt:lpstr>
      <vt:lpstr>Times New Roman</vt:lpstr>
      <vt:lpstr>Trebuchet MS</vt:lpstr>
      <vt:lpstr>Verdana</vt:lpstr>
      <vt:lpstr>simple-light-2</vt:lpstr>
      <vt:lpstr>holic place</vt:lpstr>
      <vt:lpstr>PowerPoint 프레젠테이션</vt:lpstr>
      <vt:lpstr>허브홈으로 이용되었던 daum카페의 몰락</vt:lpstr>
      <vt:lpstr>PowerPoint 프레젠테이션</vt:lpstr>
      <vt:lpstr>2. 그렇게 생긴 사이트들의 익명성 문제점.</vt:lpstr>
      <vt:lpstr>3. 실제 허브 홈 생성을 간절히 원하는 팬들</vt:lpstr>
      <vt:lpstr>3. 실제 허브 홈 생성을 간절히 원하는 팬들</vt:lpstr>
      <vt:lpstr>4. 팬덤을 이용하면 얻을 수 있는 수익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holic place</dc:title>
  <dc:creator>user</dc:creator>
  <cp:lastModifiedBy>kosta</cp:lastModifiedBy>
  <cp:revision>7</cp:revision>
  <dcterms:modified xsi:type="dcterms:W3CDTF">2016-06-03T06:45:10Z</dcterms:modified>
</cp:coreProperties>
</file>